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48" r:id="rId2"/>
  </p:sldMasterIdLst>
  <p:notesMasterIdLst>
    <p:notesMasterId r:id="rId22"/>
  </p:notesMasterIdLst>
  <p:sldIdLst>
    <p:sldId id="256" r:id="rId3"/>
    <p:sldId id="269" r:id="rId4"/>
    <p:sldId id="282" r:id="rId5"/>
    <p:sldId id="283" r:id="rId6"/>
    <p:sldId id="257" r:id="rId7"/>
    <p:sldId id="281" r:id="rId8"/>
    <p:sldId id="271" r:id="rId9"/>
    <p:sldId id="275" r:id="rId10"/>
    <p:sldId id="276" r:id="rId11"/>
    <p:sldId id="277" r:id="rId12"/>
    <p:sldId id="278" r:id="rId13"/>
    <p:sldId id="280" r:id="rId14"/>
    <p:sldId id="268" r:id="rId15"/>
    <p:sldId id="270" r:id="rId16"/>
    <p:sldId id="261" r:id="rId17"/>
    <p:sldId id="272" r:id="rId18"/>
    <p:sldId id="273" r:id="rId19"/>
    <p:sldId id="274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98E"/>
    <a:srgbClr val="8E0C8C"/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/>
    <p:restoredTop sz="94830"/>
  </p:normalViewPr>
  <p:slideViewPr>
    <p:cSldViewPr snapToGrid="0" snapToObjects="1">
      <p:cViewPr varScale="1">
        <p:scale>
          <a:sx n="139" d="100"/>
          <a:sy n="139" d="100"/>
        </p:scale>
        <p:origin x="5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29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6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6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6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66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1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2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4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2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4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3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45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98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0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6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35" y="292142"/>
            <a:ext cx="1834523" cy="70661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336794" y="5627023"/>
            <a:ext cx="564475" cy="1635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0411" y="5004000"/>
            <a:ext cx="4603750" cy="254000"/>
          </a:xfrm>
        </p:spPr>
        <p:txBody>
          <a:bodyPr anchor="ctr" anchorCtr="0">
            <a:noAutofit/>
          </a:bodyPr>
          <a:lstStyle>
            <a:lvl1pPr>
              <a:defRPr sz="1200" b="0" i="1" spc="200" baseline="0">
                <a:solidFill>
                  <a:schemeClr val="accent6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12A65-E177-0543-AE0C-F9CB4109D8F2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720648" y="1147298"/>
            <a:ext cx="4674312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578475" y="1147298"/>
            <a:ext cx="4740275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5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8036-AEA7-9349-944C-3B4B4556A163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92FD-B394-414C-B029-6EB211ABC02D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ly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1CFFC65-F19B-E241-BA7B-613451C4E80D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648" y="1441697"/>
            <a:ext cx="100584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403896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12192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599583"/>
            <a:ext cx="724296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960" y="6599583"/>
            <a:ext cx="2512064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960" y="4893378"/>
            <a:ext cx="8153043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720725" y="1125414"/>
            <a:ext cx="4934487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887330" y="1125414"/>
            <a:ext cx="4891718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3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60"/>
          <a:stretch/>
        </p:blipFill>
        <p:spPr>
          <a:xfrm>
            <a:off x="-1" y="0"/>
            <a:ext cx="7565572" cy="528350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49" y="6566256"/>
            <a:ext cx="724296" cy="287533"/>
          </a:xfrm>
        </p:spPr>
        <p:txBody>
          <a:bodyPr/>
          <a:lstStyle/>
          <a:p>
            <a:fld id="{A2F384F1-118D-394B-A474-FE8E25F6F5EA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566256"/>
            <a:ext cx="2623459" cy="287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70" y="296932"/>
            <a:ext cx="1801443" cy="69387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337762" y="5619051"/>
            <a:ext cx="562539" cy="1629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87028"/>
            <a:ext cx="776320" cy="195373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0280342" y="5912353"/>
            <a:ext cx="1832472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" b="0" i="0" kern="1200" dirty="0">
                <a:solidFill>
                  <a:schemeClr val="bg1"/>
                </a:solidFill>
                <a:effectLst/>
                <a:latin typeface="Gill Sans MT" charset="0"/>
                <a:ea typeface="Gill Sans MT" charset="0"/>
                <a:cs typeface="Gill Sans MT" charset="0"/>
              </a:rPr>
              <a:t>Sandia National Laboratories is a </a:t>
            </a:r>
            <a:r>
              <a:rPr lang="en-US" sz="650" b="0" i="0" kern="1200" dirty="0" err="1">
                <a:solidFill>
                  <a:schemeClr val="bg1"/>
                </a:solidFill>
                <a:effectLst/>
                <a:latin typeface="Gill Sans MT" charset="0"/>
                <a:ea typeface="Gill Sans MT" charset="0"/>
                <a:cs typeface="Gill Sans MT" charset="0"/>
              </a:rPr>
              <a:t>multimission</a:t>
            </a:r>
            <a:r>
              <a:rPr lang="en-US" sz="650" b="0" i="0" kern="1200" dirty="0">
                <a:solidFill>
                  <a:schemeClr val="bg1"/>
                </a:solidFill>
                <a:effectLst/>
                <a:latin typeface="Gill Sans MT" charset="0"/>
                <a:ea typeface="Gill Sans MT" charset="0"/>
                <a:cs typeface="Gill Sans MT" charset="0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5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64160"/>
            <a:ext cx="9399784" cy="3657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3213" y="5016508"/>
            <a:ext cx="4381500" cy="200368"/>
          </a:xfrm>
        </p:spPr>
        <p:txBody>
          <a:bodyPr anchor="ctr" anchorCtr="0">
            <a:noAutofit/>
          </a:bodyPr>
          <a:lstStyle>
            <a:lvl1pPr>
              <a:defRPr sz="1200" i="1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87470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3112607"/>
            <a:ext cx="12192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3927563" y="0"/>
            <a:ext cx="826443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6" y="5064546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607534"/>
            <a:ext cx="724296" cy="246255"/>
          </a:xfrm>
        </p:spPr>
        <p:txBody>
          <a:bodyPr/>
          <a:lstStyle/>
          <a:p>
            <a:fld id="{60A4C349-FE6F-144F-B48D-1AE34E109184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27565" y="6607534"/>
            <a:ext cx="2623459" cy="2462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11125" y="6459788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565" y="4893378"/>
            <a:ext cx="8264435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7D6E-DAED-D44B-AD78-B6B54874A44B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9583"/>
            <a:ext cx="2472271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9583"/>
            <a:ext cx="4822804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37652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11589482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5" r:id="rId3"/>
    <p:sldLayoutId id="2147483686" r:id="rId4"/>
    <p:sldLayoutId id="2147483676" r:id="rId5"/>
    <p:sldLayoutId id="21474836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2734"/>
            <a:ext cx="10058400" cy="5775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1631"/>
            <a:ext cx="2472271" cy="259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4DDE2E68-37C5-174F-AD89-39C48FC619C7}" type="datetime1">
              <a:rPr lang="en-US" smtClean="0"/>
              <a:t>7/26/20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1631"/>
            <a:ext cx="4822804" cy="259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24501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11589482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0" r:id="rId3"/>
    <p:sldLayoutId id="2147483685" r:id="rId4"/>
    <p:sldLayoutId id="2147483654" r:id="rId5"/>
    <p:sldLayoutId id="2147483661" r:id="rId6"/>
    <p:sldLayoutId id="2147483662" r:id="rId7"/>
    <p:sldLayoutId id="214748368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32.emf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Communicative Vibration:</a:t>
            </a:r>
            <a:br>
              <a:rPr lang="en-US" dirty="0"/>
            </a:br>
            <a:r>
              <a:rPr lang="en-US" sz="2700" dirty="0"/>
              <a:t>A Graph-Theoretic Approach to Group Stability in an Online Social Network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00412" y="5127171"/>
            <a:ext cx="6261331" cy="5328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Matthew Sweitzer, Robert </a:t>
            </a:r>
            <a:r>
              <a:rPr lang="en-US" dirty="0" err="1"/>
              <a:t>Kittinger</a:t>
            </a:r>
            <a:r>
              <a:rPr lang="en-US" dirty="0"/>
              <a:t>, Casey Doyle, </a:t>
            </a:r>
            <a:r>
              <a:rPr lang="en-US" dirty="0" err="1"/>
              <a:t>Asmeret</a:t>
            </a:r>
            <a:r>
              <a:rPr lang="en-US" dirty="0"/>
              <a:t> Naugle, Kiran </a:t>
            </a:r>
            <a:r>
              <a:rPr lang="en-US" dirty="0" err="1"/>
              <a:t>Lakkaraju</a:t>
            </a:r>
            <a:r>
              <a:rPr lang="en-US" dirty="0"/>
              <a:t>, Fred </a:t>
            </a:r>
            <a:r>
              <a:rPr lang="en-US" dirty="0" err="1"/>
              <a:t>Rothganger</a:t>
            </a:r>
            <a:r>
              <a:rPr lang="en-US" dirty="0"/>
              <a:t>, and Stephen </a:t>
            </a:r>
            <a:r>
              <a:rPr lang="en-US" dirty="0" err="1"/>
              <a:t>Verzi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9551C-B844-064C-8286-52FD7AB51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412" y="4926803"/>
            <a:ext cx="4381500" cy="200368"/>
          </a:xfrm>
        </p:spPr>
        <p:txBody>
          <a:bodyPr/>
          <a:lstStyle/>
          <a:p>
            <a:r>
              <a:rPr lang="en-US" dirty="0"/>
              <a:t>Presented by: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75D363-E6A6-7D40-BC21-D695E6D0EDBE}"/>
              </a:ext>
            </a:extLst>
          </p:cNvPr>
          <p:cNvSpPr txBox="1"/>
          <p:nvPr/>
        </p:nvSpPr>
        <p:spPr>
          <a:xfrm>
            <a:off x="10497312" y="6642350"/>
            <a:ext cx="1475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SAND No. 2020-7578 C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Communicative Vibration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E45D42-6A32-6D44-B486-EA3FEFDE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72232"/>
            <a:ext cx="10058400" cy="502599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Among guilds that die out before the end of data collection…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/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Members’ Prior Position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/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Group Centroid’s Prior Position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E7E6E6">
                  <a:lumMod val="25000"/>
                </a:srgb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E7E6E6">
                  <a:lumMod val="25000"/>
                </a:srgb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E7E6E6">
                  <a:lumMod val="25000"/>
                </a:srgb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Members’ Distance to the Group Centroid</a:t>
            </a:r>
            <a:endParaRPr lang="en-US" sz="2400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F8557C-E5FA-F342-AEB6-FEC4F7666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416719"/>
              </p:ext>
            </p:extLst>
          </p:nvPr>
        </p:nvGraphicFramePr>
        <p:xfrm>
          <a:off x="1685848" y="2492644"/>
          <a:ext cx="8127999" cy="10149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586482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394343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25367647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1-7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1-14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1-30 days prior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68912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(152) = -5.18;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i="0" dirty="0"/>
                        <a:t>&lt;.001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(145) = -6.35;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i="0" dirty="0"/>
                        <a:t>&lt;.001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(132) = -8.97;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i="0" dirty="0"/>
                        <a:t>&lt;.001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94408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-0.26 [-0.35, -0.16]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-0.26 [-0.34, -0.18]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-0.30 [-0.36, -0.23]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728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5D3F69-DECD-934B-95C7-9CE73D960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943894"/>
              </p:ext>
            </p:extLst>
          </p:nvPr>
        </p:nvGraphicFramePr>
        <p:xfrm>
          <a:off x="1685847" y="3985230"/>
          <a:ext cx="8127999" cy="10149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586482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394343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25367647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1-7 days prior</a:t>
                      </a:r>
                    </a:p>
                  </a:txBody>
                  <a:tcPr>
                    <a:solidFill>
                      <a:srgbClr val="90098E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1-14 days prior</a:t>
                      </a:r>
                    </a:p>
                  </a:txBody>
                  <a:tcPr>
                    <a:solidFill>
                      <a:srgbClr val="90098E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1-30 days prior</a:t>
                      </a:r>
                    </a:p>
                  </a:txBody>
                  <a:tcPr>
                    <a:solidFill>
                      <a:srgbClr val="90098E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8912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(152) = -3.57;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&lt;.001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(145) = -4.61;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&lt;.001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(132) = -7.23;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&lt;.001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94408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-0.15 [-0.24, -0.07]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-0.16 [-0.23, -0.09]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-0.20 [-0.25, -0.14]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728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2CB4C8-0EB0-DD4B-8601-C757B1794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991014"/>
              </p:ext>
            </p:extLst>
          </p:nvPr>
        </p:nvGraphicFramePr>
        <p:xfrm>
          <a:off x="1685847" y="5483244"/>
          <a:ext cx="8127999" cy="1014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586482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394343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25367647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1-7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1-14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1-30 days prior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68912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(144) = 0.87;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=.39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(139) = 1.22;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=.23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(129) = 1.76;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=.08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94408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0.07 [-0.08, 0.21]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0.08 [-0.05, 0.21]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0.11 [-0.01, 0.23]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72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9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Communicative Vibration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E45D42-6A32-6D44-B486-EA3FEFDE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72232"/>
            <a:ext cx="10058400" cy="502599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Among guilds that die out before the end of data collection…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/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Members’ Prior Position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/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Group Centroid’s Prior Position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E7E6E6">
                  <a:lumMod val="25000"/>
                </a:srgb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E7E6E6">
                  <a:lumMod val="25000"/>
                </a:srgb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E7E6E6">
                  <a:lumMod val="25000"/>
                </a:srgb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Members’ Distance to the Group Centroid</a:t>
            </a:r>
            <a:endParaRPr lang="en-US" sz="2400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F8557C-E5FA-F342-AEB6-FEC4F7666051}"/>
              </a:ext>
            </a:extLst>
          </p:cNvPr>
          <p:cNvGraphicFramePr>
            <a:graphicFrameLocks noGrp="1"/>
          </p:cNvGraphicFramePr>
          <p:nvPr/>
        </p:nvGraphicFramePr>
        <p:xfrm>
          <a:off x="1685848" y="2492644"/>
          <a:ext cx="8127999" cy="10149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586482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394343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25367647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1-7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1-14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1-30 days prior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68912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(152) = -5.18;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i="0" dirty="0"/>
                        <a:t>&lt;.001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(145) = -6.35;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i="0" dirty="0"/>
                        <a:t>&lt;.001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(132) = -8.97;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i="0" dirty="0"/>
                        <a:t>&lt;.001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94408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-0.26 [-0.35, -0.16]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-0.26 [-0.34, -0.18]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-0.30 [-0.36, -0.23]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728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5D3F69-DECD-934B-95C7-9CE73D960FC9}"/>
              </a:ext>
            </a:extLst>
          </p:cNvPr>
          <p:cNvGraphicFramePr>
            <a:graphicFrameLocks noGrp="1"/>
          </p:cNvGraphicFramePr>
          <p:nvPr/>
        </p:nvGraphicFramePr>
        <p:xfrm>
          <a:off x="1685847" y="3985230"/>
          <a:ext cx="8127999" cy="10149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586482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394343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25367647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1-7 days prior</a:t>
                      </a:r>
                    </a:p>
                  </a:txBody>
                  <a:tcPr>
                    <a:solidFill>
                      <a:srgbClr val="90098E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1-14 days prior</a:t>
                      </a:r>
                    </a:p>
                  </a:txBody>
                  <a:tcPr>
                    <a:solidFill>
                      <a:srgbClr val="90098E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1-30 days prior</a:t>
                      </a:r>
                    </a:p>
                  </a:txBody>
                  <a:tcPr>
                    <a:solidFill>
                      <a:srgbClr val="90098E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8912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(152) = -3.57;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&lt;.001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(145) = -4.61;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&lt;.001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(132) = -7.23;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&lt;.001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94408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-0.15 [-0.24, -0.07]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-0.16 [-0.23, -0.09]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-0.20 [-0.25, -0.14]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728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2CB4C8-0EB0-DD4B-8601-C757B1794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233975"/>
              </p:ext>
            </p:extLst>
          </p:nvPr>
        </p:nvGraphicFramePr>
        <p:xfrm>
          <a:off x="682752" y="5477816"/>
          <a:ext cx="10826496" cy="1014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6624">
                  <a:extLst>
                    <a:ext uri="{9D8B030D-6E8A-4147-A177-3AD203B41FA5}">
                      <a16:colId xmlns:a16="http://schemas.microsoft.com/office/drawing/2014/main" val="2558648260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4139434391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825367647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638982137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1-7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1-14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1-30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15-30 days prior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68912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(144) = 0.87;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=.39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(139) = 1.22;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=.23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(129) = 1.76;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=.08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(129) = 2.31; </a:t>
                      </a:r>
                      <a:r>
                        <a:rPr lang="en-US" sz="1600" i="1" dirty="0"/>
                        <a:t>p&lt;</a:t>
                      </a:r>
                      <a:r>
                        <a:rPr lang="en-US" sz="1600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94408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0.07 [-0.08, 0.21]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0.08 [-0.05, 0.21]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0.11 [-0.01, 0.23]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0.14 [0.02, 0.27]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72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82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Communicative Vibration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E45D42-6A32-6D44-B486-EA3FEFDE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72232"/>
            <a:ext cx="10058400" cy="502599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Next Steps: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E7E6E6">
                    <a:lumMod val="25000"/>
                  </a:srgbClr>
                </a:solidFill>
              </a:rPr>
              <a:t>  </a:t>
            </a:r>
            <a:r>
              <a:rPr lang="en-US" sz="2400" dirty="0">
                <a:solidFill>
                  <a:srgbClr val="E7E6E6">
                    <a:lumMod val="25000"/>
                  </a:srgbClr>
                </a:solidFill>
              </a:rPr>
              <a:t>Implement some form of machine learning or time series analysis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Deal with imbalance in classification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Identify other group-level outcomes of interest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Ideally compare predictive power of vibration against other feature vectors (e.g., age of the group, game experience points, diversity of player characteristics, etc.)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E7E6E6">
                  <a:lumMod val="25000"/>
                </a:srgb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</a:rPr>
              <a:t>  Sweep parameters of the layout algorithm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7E6E6">
                    <a:lumMod val="25000"/>
                  </a:srgbClr>
                </a:solidFill>
              </a:rPr>
              <a:t>Ensure vibration is robust across starting conditions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Compare random ring layout against membership-informed layout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 Test vibration theory on other data sets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Do findings hold in other contexts?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Attempt prediction when group death (or other outcomes) aren’t yet 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8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1178286"/>
            <a:ext cx="10058400" cy="50077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[1]  A. Patil, J. Liu, and J. Gao, “Predicting group stability in online social networks,” in </a:t>
            </a:r>
            <a:r>
              <a:rPr lang="en-US" i="1" dirty="0"/>
              <a:t>Proceedings of the 22nd international conference on World Wide Web</a:t>
            </a:r>
            <a:r>
              <a:rPr lang="en-US" dirty="0"/>
              <a:t>, pp. 1021–1030, 2013. </a:t>
            </a:r>
          </a:p>
          <a:p>
            <a:r>
              <a:rPr lang="en-US" dirty="0"/>
              <a:t>[2]  S. </a:t>
            </a:r>
            <a:r>
              <a:rPr lang="en-US" dirty="0" err="1"/>
              <a:t>Saganowski</a:t>
            </a:r>
            <a:r>
              <a:rPr lang="en-US" dirty="0"/>
              <a:t>, B. </a:t>
            </a:r>
            <a:r>
              <a:rPr lang="en-US" dirty="0" err="1"/>
              <a:t>Gilwa</a:t>
            </a:r>
            <a:r>
              <a:rPr lang="en-US" dirty="0"/>
              <a:t>, P. </a:t>
            </a:r>
            <a:r>
              <a:rPr lang="en-US" dirty="0" err="1"/>
              <a:t>Bródka</a:t>
            </a:r>
            <a:r>
              <a:rPr lang="en-US" dirty="0"/>
              <a:t>, A. Zygmunt, P. </a:t>
            </a:r>
            <a:r>
              <a:rPr lang="en-US" dirty="0" err="1"/>
              <a:t>Kazienko</a:t>
            </a:r>
            <a:r>
              <a:rPr lang="en-US" dirty="0"/>
              <a:t>, and J. </a:t>
            </a:r>
            <a:r>
              <a:rPr lang="en-US" dirty="0" err="1"/>
              <a:t>Koźlak</a:t>
            </a:r>
            <a:r>
              <a:rPr lang="en-US" dirty="0"/>
              <a:t>, “Predicting community evolution in social networks,” </a:t>
            </a:r>
            <a:r>
              <a:rPr lang="en-US" i="1" dirty="0"/>
              <a:t>Entropy</a:t>
            </a:r>
            <a:r>
              <a:rPr lang="en-US" dirty="0"/>
              <a:t>, vol. 17, no. 5, pp. 3053–3096, 2015. </a:t>
            </a:r>
          </a:p>
          <a:p>
            <a:r>
              <a:rPr lang="en-US" dirty="0"/>
              <a:t>[3]  A. Sharma, R. </a:t>
            </a:r>
            <a:r>
              <a:rPr lang="en-US" dirty="0" err="1"/>
              <a:t>Kuang</a:t>
            </a:r>
            <a:r>
              <a:rPr lang="en-US" dirty="0"/>
              <a:t>, J. Srivastava, X. Feng, and K. Singhal, “Predicting small group accretion in social networks: A topology based incremental approach,” in </a:t>
            </a:r>
            <a:r>
              <a:rPr lang="en-US" i="1" dirty="0"/>
              <a:t>Proceedings of the 2015 IEEE/ACM International Conference on Advances in Social Networks Analysis and Mining</a:t>
            </a:r>
            <a:r>
              <a:rPr lang="en-US" dirty="0"/>
              <a:t>, pp. 408–415, 2015. </a:t>
            </a:r>
          </a:p>
          <a:p>
            <a:r>
              <a:rPr lang="en-US" dirty="0"/>
              <a:t>[4]  M. </a:t>
            </a:r>
            <a:r>
              <a:rPr lang="en-US" dirty="0" err="1"/>
              <a:t>Takaffoli</a:t>
            </a:r>
            <a:r>
              <a:rPr lang="en-US" dirty="0"/>
              <a:t>, R. </a:t>
            </a:r>
            <a:r>
              <a:rPr lang="en-US" dirty="0" err="1"/>
              <a:t>Rabbany</a:t>
            </a:r>
            <a:r>
              <a:rPr lang="en-US" dirty="0"/>
              <a:t>, and O. R. </a:t>
            </a:r>
            <a:r>
              <a:rPr lang="en-US" dirty="0" err="1"/>
              <a:t>Zaïane</a:t>
            </a:r>
            <a:r>
              <a:rPr lang="en-US" dirty="0"/>
              <a:t>, “Community evolution prediction in dynamic social networks,” in </a:t>
            </a:r>
            <a:r>
              <a:rPr lang="en-US" i="1" dirty="0"/>
              <a:t>Proceedings of the 2014 IEEE/ACM International Conference on Advances in Social Networks Analysis and Mining</a:t>
            </a:r>
            <a:r>
              <a:rPr lang="en-US" dirty="0"/>
              <a:t>, pp. 9–16, 2014.</a:t>
            </a:r>
          </a:p>
          <a:p>
            <a:r>
              <a:rPr lang="en-US" dirty="0"/>
              <a:t>[5]  L. Festinger, “Informal social communication,” </a:t>
            </a:r>
            <a:r>
              <a:rPr lang="en-US" i="1" dirty="0"/>
              <a:t>Psychological Review</a:t>
            </a:r>
            <a:r>
              <a:rPr lang="en-US" dirty="0"/>
              <a:t>, vol. 57, no. 5, pp. 271–282, 1950.</a:t>
            </a:r>
          </a:p>
          <a:p>
            <a:r>
              <a:rPr lang="en-US" dirty="0"/>
              <a:t>[6]  R. Spears, and M. Lea, “Panacea or panopticon?: The hidden power in computer-mediated communication,” </a:t>
            </a:r>
            <a:r>
              <a:rPr lang="en-US" i="1" dirty="0"/>
              <a:t>Communication Research</a:t>
            </a:r>
            <a:r>
              <a:rPr lang="en-US" dirty="0"/>
              <a:t>, vol. 21, no. 4, pp. 427–459, 1994.</a:t>
            </a:r>
          </a:p>
          <a:p>
            <a:r>
              <a:rPr lang="en-US" dirty="0"/>
              <a:t>[7]  T. More, “Group theory, molecular vibrations and electron transitions,” in </a:t>
            </a:r>
            <a:r>
              <a:rPr lang="en-US" i="1" dirty="0"/>
              <a:t>Symmetry and group theory in chemistry</a:t>
            </a:r>
            <a:r>
              <a:rPr lang="en-US" dirty="0"/>
              <a:t> (M. Ladd, ed.), Horwood Chemical Science Series, pp. 221–247, Chichester, UK: Horwood Publishing, 1998.</a:t>
            </a:r>
          </a:p>
          <a:p>
            <a:r>
              <a:rPr lang="en-US" dirty="0"/>
              <a:t>[8]  T. M. J. </a:t>
            </a:r>
            <a:r>
              <a:rPr lang="en-US" dirty="0" err="1"/>
              <a:t>Fruchterman</a:t>
            </a:r>
            <a:r>
              <a:rPr lang="en-US" dirty="0"/>
              <a:t> and E. M. </a:t>
            </a:r>
            <a:r>
              <a:rPr lang="en-US" dirty="0" err="1"/>
              <a:t>Reingold</a:t>
            </a:r>
            <a:r>
              <a:rPr lang="en-US" dirty="0"/>
              <a:t>, “Graph drawing by force-directed placement,” </a:t>
            </a:r>
            <a:r>
              <a:rPr lang="en-US" i="1" dirty="0"/>
              <a:t>Software: Practice and experience</a:t>
            </a:r>
            <a:r>
              <a:rPr lang="en-US" dirty="0"/>
              <a:t>, vol. 21, no. 11, pp. 1129–1164, 1991.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Communicative Vibration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888C7-E2E1-9240-8433-01C409B05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43" y="802777"/>
            <a:ext cx="8752114" cy="60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33715F-CEE0-A249-8F81-D25EFF10802A}"/>
              </a:ext>
            </a:extLst>
          </p:cNvPr>
          <p:cNvSpPr txBox="1">
            <a:spLocks/>
          </p:cNvSpPr>
          <p:nvPr/>
        </p:nvSpPr>
        <p:spPr>
          <a:xfrm>
            <a:off x="2324100" y="131344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Garamond"/>
                <a:cs typeface="Garamond"/>
              </a:rPr>
              <a:t>Communicative Vibration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BEA6D-2F02-B144-A8BB-907800F489E2}"/>
              </a:ext>
            </a:extLst>
          </p:cNvPr>
          <p:cNvSpPr txBox="1"/>
          <p:nvPr/>
        </p:nvSpPr>
        <p:spPr>
          <a:xfrm>
            <a:off x="274649" y="913265"/>
            <a:ext cx="90575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charset="0"/>
              <a:buChar char="•"/>
            </a:pPr>
            <a:r>
              <a:rPr lang="en-US" sz="2400" b="1" dirty="0" err="1">
                <a:latin typeface="Garamond"/>
                <a:cs typeface="Garamond"/>
              </a:rPr>
              <a:t>Fruchterman-Reingold</a:t>
            </a:r>
            <a:r>
              <a:rPr lang="en-US" sz="2400" b="1" dirty="0">
                <a:latin typeface="Garamond"/>
                <a:cs typeface="Garamond"/>
              </a:rPr>
              <a:t> uses a force-directed calculation to move vertices into an optimal position in a graph</a:t>
            </a:r>
          </a:p>
          <a:p>
            <a:pPr marL="285750" lvl="8" indent="-285750">
              <a:buFont typeface="Arial" charset="0"/>
              <a:buChar char="•"/>
            </a:pPr>
            <a:r>
              <a:rPr lang="en-US" sz="2400" b="1" dirty="0">
                <a:latin typeface="Garamond"/>
                <a:cs typeface="Garamond"/>
              </a:rPr>
              <a:t>Three-step process:</a:t>
            </a:r>
          </a:p>
          <a:p>
            <a:pPr marL="285750" lvl="8" indent="-285750">
              <a:buFont typeface="Arial" charset="0"/>
              <a:buChar char="•"/>
            </a:pPr>
            <a:endParaRPr lang="en-US" sz="2800" b="1" dirty="0">
              <a:latin typeface="Garamond"/>
              <a:cs typeface="Garamo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8F00B-8F52-ED46-BA42-FFAE0391FD4A}"/>
              </a:ext>
            </a:extLst>
          </p:cNvPr>
          <p:cNvSpPr txBox="1"/>
          <p:nvPr/>
        </p:nvSpPr>
        <p:spPr>
          <a:xfrm>
            <a:off x="679697" y="2042063"/>
            <a:ext cx="7870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92100">
              <a:buFont typeface="+mj-lt"/>
              <a:buAutoNum type="arabicPeriod"/>
            </a:pPr>
            <a:r>
              <a:rPr lang="en-US" sz="2400" b="1" dirty="0">
                <a:latin typeface="Garamond" panose="02020404030301010803" pitchFamily="18" charset="0"/>
              </a:rPr>
              <a:t>Place nodes in a starting position (ring or prior day)</a:t>
            </a:r>
          </a:p>
          <a:p>
            <a:pPr marL="292100" indent="-292100">
              <a:buFont typeface="+mj-lt"/>
              <a:buAutoNum type="arabicPeriod"/>
            </a:pPr>
            <a:r>
              <a:rPr lang="en-US" sz="2400" b="1" dirty="0">
                <a:latin typeface="Garamond" panose="02020404030301010803" pitchFamily="18" charset="0"/>
              </a:rPr>
              <a:t>Calculate attraction and repulsion forces to produce a vector and acceleration</a:t>
            </a:r>
          </a:p>
          <a:p>
            <a:pPr marL="292100" indent="-292100">
              <a:buFont typeface="+mj-lt"/>
              <a:buAutoNum type="arabicPeriod"/>
            </a:pPr>
            <a:r>
              <a:rPr lang="en-US" sz="2400" b="1" dirty="0">
                <a:latin typeface="Garamond" panose="02020404030301010803" pitchFamily="18" charset="0"/>
              </a:rPr>
              <a:t>Move nodes to their new position (limited by temperature)</a:t>
            </a: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8254088A-6768-874B-9DDE-791FD7018230}"/>
              </a:ext>
            </a:extLst>
          </p:cNvPr>
          <p:cNvSpPr/>
          <p:nvPr/>
        </p:nvSpPr>
        <p:spPr>
          <a:xfrm rot="16200000">
            <a:off x="92583" y="2828602"/>
            <a:ext cx="828314" cy="345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E7AA5-D042-684D-9578-F30603F6507A}"/>
              </a:ext>
            </a:extLst>
          </p:cNvPr>
          <p:cNvSpPr txBox="1"/>
          <p:nvPr/>
        </p:nvSpPr>
        <p:spPr>
          <a:xfrm>
            <a:off x="64951" y="3978630"/>
            <a:ext cx="885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Garamond" panose="02020404030301010803" pitchFamily="18" charset="0"/>
              </a:rPr>
              <a:t>Iterate over steps 2 and 3 using a temperature and cooling schedule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006B3-D2F8-EB4A-9FEA-DFE0BDCEC896}"/>
              </a:ext>
            </a:extLst>
          </p:cNvPr>
          <p:cNvSpPr txBox="1"/>
          <p:nvPr/>
        </p:nvSpPr>
        <p:spPr>
          <a:xfrm>
            <a:off x="333783" y="4503348"/>
            <a:ext cx="9057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charset="0"/>
              <a:buChar char="•"/>
            </a:pPr>
            <a:r>
              <a:rPr lang="en-US" sz="2400" b="1" dirty="0">
                <a:latin typeface="Garamond"/>
                <a:cs typeface="Garamond"/>
              </a:rPr>
              <a:t>Attractive forces:</a:t>
            </a:r>
          </a:p>
          <a:p>
            <a:pPr marL="0" lvl="8"/>
            <a:endParaRPr lang="en-US" sz="2400" b="1" dirty="0">
              <a:latin typeface="Garamond"/>
              <a:cs typeface="Garamond"/>
            </a:endParaRPr>
          </a:p>
          <a:p>
            <a:pPr marL="285750" lvl="8" indent="-285750">
              <a:buFont typeface="Arial" charset="0"/>
              <a:buChar char="•"/>
            </a:pPr>
            <a:r>
              <a:rPr lang="en-US" sz="2400" b="1" dirty="0">
                <a:latin typeface="Garamond"/>
                <a:cs typeface="Garamond"/>
              </a:rPr>
              <a:t>Repulsive forces:</a:t>
            </a:r>
          </a:p>
          <a:p>
            <a:pPr marL="285750" lvl="8" indent="-285750">
              <a:buFont typeface="Arial" charset="0"/>
              <a:buChar char="•"/>
            </a:pPr>
            <a:endParaRPr lang="en-US" sz="2400" b="1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B341D6-282A-F444-9A01-711A1E96DBA2}"/>
                  </a:ext>
                </a:extLst>
              </p:cNvPr>
              <p:cNvSpPr/>
              <p:nvPr/>
            </p:nvSpPr>
            <p:spPr>
              <a:xfrm>
                <a:off x="2879061" y="5216422"/>
                <a:ext cx="2779864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3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B341D6-282A-F444-9A01-711A1E96D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061" y="5216422"/>
                <a:ext cx="2779864" cy="553998"/>
              </a:xfrm>
              <a:prstGeom prst="rect">
                <a:avLst/>
              </a:prstGeom>
              <a:blipFill>
                <a:blip r:embed="rId3"/>
                <a:stretch>
                  <a:fillRect l="-909" t="-131818" r="-318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CCBB84-AEA7-EB47-BACA-07C79F7ECEEB}"/>
                  </a:ext>
                </a:extLst>
              </p:cNvPr>
              <p:cNvSpPr/>
              <p:nvPr/>
            </p:nvSpPr>
            <p:spPr>
              <a:xfrm>
                <a:off x="2885303" y="4481969"/>
                <a:ext cx="312335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3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3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CCBB84-AEA7-EB47-BACA-07C79F7EC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03" y="4481969"/>
                <a:ext cx="3123355" cy="553998"/>
              </a:xfrm>
              <a:prstGeom prst="rect">
                <a:avLst/>
              </a:prstGeom>
              <a:blipFill>
                <a:blip r:embed="rId4"/>
                <a:stretch>
                  <a:fillRect l="-810" t="-126667" b="-1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3A03292-338A-474D-818E-7F84898DC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737" y="1426071"/>
            <a:ext cx="4353480" cy="43534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C0C945-55CC-1548-8EFE-E6FD1429D5E5}"/>
              </a:ext>
            </a:extLst>
          </p:cNvPr>
          <p:cNvSpPr txBox="1"/>
          <p:nvPr/>
        </p:nvSpPr>
        <p:spPr>
          <a:xfrm>
            <a:off x="1157799" y="5853768"/>
            <a:ext cx="6406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</a:rPr>
              <a:t>w</a:t>
            </a:r>
            <a:r>
              <a:rPr lang="en-US" sz="2400" dirty="0">
                <a:latin typeface="Garamond" panose="02020404030301010803" pitchFamily="18" charset="0"/>
              </a:rPr>
              <a:t> is the weight of the edge (# messages)</a:t>
            </a:r>
          </a:p>
          <a:p>
            <a:r>
              <a:rPr lang="en-US" sz="2400" i="1" dirty="0">
                <a:latin typeface="Garamond" panose="02020404030301010803" pitchFamily="18" charset="0"/>
              </a:rPr>
              <a:t>d</a:t>
            </a:r>
            <a:r>
              <a:rPr lang="en-US" sz="2400" dirty="0">
                <a:latin typeface="Garamond" panose="02020404030301010803" pitchFamily="18" charset="0"/>
              </a:rPr>
              <a:t> is the distance between nodes in the plotting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CC1085A-A7F3-4E47-ADB1-B88604F17799}"/>
                  </a:ext>
                </a:extLst>
              </p:cNvPr>
              <p:cNvSpPr/>
              <p:nvPr/>
            </p:nvSpPr>
            <p:spPr>
              <a:xfrm>
                <a:off x="7564489" y="5817565"/>
                <a:ext cx="3343287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𝑣𝑒𝑟𝑡𝑖𝑐𝑒𝑠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CC1085A-A7F3-4E47-ADB1-B88604F17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489" y="5817565"/>
                <a:ext cx="3343287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7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3731CB-6FA3-AF42-9E6F-D297C991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65760"/>
            <a:ext cx="1154176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1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5B53E-3733-5645-9F88-DD7BA20C4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65760"/>
            <a:ext cx="1154176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7B181-2833-FD41-BCAB-0233CCD8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65760"/>
            <a:ext cx="1154176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7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Communicative Vibration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E45D42-6A32-6D44-B486-EA3FEFDE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72232"/>
            <a:ext cx="10058400" cy="502599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Among guilds that die out before the end of data collection…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/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Members’ Prior Position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/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Group Centroid’s Prior Position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E7E6E6">
                  <a:lumMod val="25000"/>
                </a:srgb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E7E6E6">
                  <a:lumMod val="25000"/>
                </a:srgb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E7E6E6">
                  <a:lumMod val="25000"/>
                </a:srgb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Members’ Distance to the Group Centroid</a:t>
            </a:r>
            <a:endParaRPr lang="en-US" sz="2400" dirty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F8557C-E5FA-F342-AEB6-FEC4F7666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186413"/>
              </p:ext>
            </p:extLst>
          </p:nvPr>
        </p:nvGraphicFramePr>
        <p:xfrm>
          <a:off x="682752" y="2492644"/>
          <a:ext cx="10826496" cy="10149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6624">
                  <a:extLst>
                    <a:ext uri="{9D8B030D-6E8A-4147-A177-3AD203B41FA5}">
                      <a16:colId xmlns:a16="http://schemas.microsoft.com/office/drawing/2014/main" val="2558648260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4139434391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825367647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3344313822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1-7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1-14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1-30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15-30 days prior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68912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(152) = -5.18;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i="0" dirty="0"/>
                        <a:t>&lt;.001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(145) = -6.35;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i="0" dirty="0"/>
                        <a:t>&lt;.001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(132) = -8.97;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i="0" dirty="0"/>
                        <a:t>&lt;.001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(132) = -8.70;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i="0" dirty="0"/>
                        <a:t>&lt;.001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94408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-0.26 [-0.35, -0.16]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-0.26 [-0.34, -0.18]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-0.30 [-0.36, -0.23]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-0.31 [-0.38, -0.24]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728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5D3F69-DECD-934B-95C7-9CE73D960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988314"/>
              </p:ext>
            </p:extLst>
          </p:nvPr>
        </p:nvGraphicFramePr>
        <p:xfrm>
          <a:off x="682752" y="3985230"/>
          <a:ext cx="10826496" cy="10149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6624">
                  <a:extLst>
                    <a:ext uri="{9D8B030D-6E8A-4147-A177-3AD203B41FA5}">
                      <a16:colId xmlns:a16="http://schemas.microsoft.com/office/drawing/2014/main" val="2558648260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4139434391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825367647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1700937089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1-7 days prior</a:t>
                      </a:r>
                    </a:p>
                  </a:txBody>
                  <a:tcPr>
                    <a:solidFill>
                      <a:srgbClr val="90098E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1-14 days prior</a:t>
                      </a:r>
                    </a:p>
                  </a:txBody>
                  <a:tcPr>
                    <a:solidFill>
                      <a:srgbClr val="90098E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1-30 days prior</a:t>
                      </a:r>
                    </a:p>
                  </a:txBody>
                  <a:tcPr>
                    <a:solidFill>
                      <a:srgbClr val="90098E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15-30 days prior</a:t>
                      </a:r>
                    </a:p>
                  </a:txBody>
                  <a:tcPr>
                    <a:solidFill>
                      <a:srgbClr val="90098E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8912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(152) = -3.57;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&lt;.001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(145) = -4.61;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&lt;.001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(132) = -7.23;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&lt;.001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(132) = -7.71;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&lt;.001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94408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-0.15 [-0.24, -0.07]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-0.16 [-0.23, -0.09]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-0.20 [-0.25, -0.14]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-0.22 [-0.28, -0.16]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728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2CB4C8-0EB0-DD4B-8601-C757B17940C4}"/>
              </a:ext>
            </a:extLst>
          </p:cNvPr>
          <p:cNvGraphicFramePr>
            <a:graphicFrameLocks noGrp="1"/>
          </p:cNvGraphicFramePr>
          <p:nvPr/>
        </p:nvGraphicFramePr>
        <p:xfrm>
          <a:off x="682752" y="5477816"/>
          <a:ext cx="10826496" cy="1014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6624">
                  <a:extLst>
                    <a:ext uri="{9D8B030D-6E8A-4147-A177-3AD203B41FA5}">
                      <a16:colId xmlns:a16="http://schemas.microsoft.com/office/drawing/2014/main" val="2558648260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4139434391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825367647"/>
                    </a:ext>
                  </a:extLst>
                </a:gridCol>
                <a:gridCol w="2706624">
                  <a:extLst>
                    <a:ext uri="{9D8B030D-6E8A-4147-A177-3AD203B41FA5}">
                      <a16:colId xmlns:a16="http://schemas.microsoft.com/office/drawing/2014/main" val="638982137"/>
                    </a:ext>
                  </a:extLst>
                </a:gridCol>
              </a:tblGrid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1-7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1-14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1-30 days prior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15-30 days prior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689125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(144) = 0.87;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=.39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(139) = 1.22;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=.23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(129) = 1.76; </a:t>
                      </a:r>
                      <a:r>
                        <a:rPr lang="en-US" sz="1600" i="1" dirty="0"/>
                        <a:t>p</a:t>
                      </a:r>
                      <a:r>
                        <a:rPr lang="en-US" sz="1600" dirty="0"/>
                        <a:t>=.08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t</a:t>
                      </a:r>
                      <a:r>
                        <a:rPr lang="en-US" sz="1600" dirty="0"/>
                        <a:t>(129) = 2.31; </a:t>
                      </a:r>
                      <a:r>
                        <a:rPr lang="en-US" sz="1600" i="1" dirty="0"/>
                        <a:t>p&lt;</a:t>
                      </a:r>
                      <a:r>
                        <a:rPr lang="en-US" sz="1600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94408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0.07 [-0.08, 0.21]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0.08 [-0.05, 0.21]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0.11 [-0.01, 0.23]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0.14 [0.02, 0.27]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72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11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Communicative Vibration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E45D42-6A32-6D44-B486-EA3FEFDE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72232"/>
            <a:ext cx="10058400" cy="502599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Recent research has attempted to predict the stability or “vitality” of meso-level groups over time using a variety of sociometric data and methods, and with mixed success</a:t>
            </a:r>
            <a:r>
              <a:rPr lang="en-US" sz="2400" baseline="30000" dirty="0">
                <a:solidFill>
                  <a:schemeClr val="accent1"/>
                </a:solidFill>
              </a:rPr>
              <a:t>1, 2, 3, 4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One of the most compelling and robust features indicative of group stability is intragroup communication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Communication among group members helps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coordinate group actions, convey social norms,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and can reinforce group identity</a:t>
            </a:r>
            <a:r>
              <a:rPr lang="en-US" sz="2400" baseline="30000" dirty="0">
                <a:solidFill>
                  <a:schemeClr val="accent1"/>
                </a:solidFill>
              </a:rPr>
              <a:t>5, 6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However, prior ML research has largely focused 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communication </a:t>
            </a:r>
            <a:r>
              <a:rPr lang="en-US" sz="2400" i="1" dirty="0">
                <a:solidFill>
                  <a:schemeClr val="accent6"/>
                </a:solidFill>
              </a:rPr>
              <a:t>frequency</a:t>
            </a:r>
            <a:r>
              <a:rPr lang="en-US" sz="2400" dirty="0"/>
              <a:t> and has ignored the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chemeClr val="accent6"/>
                </a:solidFill>
              </a:rPr>
              <a:t>structure</a:t>
            </a:r>
            <a:r>
              <a:rPr lang="en-US" sz="2400" dirty="0"/>
              <a:t> of communication, both within a group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and between members of different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9CE9D-35EB-5946-9B37-EB573C747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88" y="3900778"/>
            <a:ext cx="2113808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1B4C6-2F07-5343-B855-B52C6E74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921" y="3900778"/>
            <a:ext cx="2113808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10992-5D5E-394D-B2D8-2A2ABFCDB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188" y="4815178"/>
            <a:ext cx="599607" cy="114300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503B4EF-4900-6740-8FD0-385D72CDEC0E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 flipH="1" flipV="1">
            <a:off x="8149818" y="4372726"/>
            <a:ext cx="1171626" cy="1999278"/>
          </a:xfrm>
          <a:prstGeom prst="curvedConnector4">
            <a:avLst>
              <a:gd name="adj1" fmla="val -13749"/>
              <a:gd name="adj2" fmla="val 100165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B4936D9-FA00-BA45-98D2-4596D078C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298" y="3680613"/>
            <a:ext cx="2499054" cy="119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Communicative Vibration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E45D42-6A32-6D44-B486-EA3FEFDE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72232"/>
            <a:ext cx="10058400" cy="50259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Drawing from graph theory of social networks, we developed the concept of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</a:rPr>
              <a:t>Social Vibration</a:t>
            </a:r>
            <a:r>
              <a:rPr lang="en-US" sz="2400" dirty="0"/>
              <a:t>, or changes in the network graph position of people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D5926-960D-C04B-BE45-1080D03C4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83428"/>
            <a:ext cx="4114800" cy="4114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782AEC-28F6-524F-8428-A8444AD19C50}"/>
              </a:ext>
            </a:extLst>
          </p:cNvPr>
          <p:cNvSpPr/>
          <p:nvPr/>
        </p:nvSpPr>
        <p:spPr>
          <a:xfrm>
            <a:off x="1412952" y="2383428"/>
            <a:ext cx="4114800" cy="4114800"/>
          </a:xfrm>
          <a:prstGeom prst="roundRect">
            <a:avLst>
              <a:gd name="adj" fmla="val 528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Frequency of intra- and inter-group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Changes in the local and global structure of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group’s connectedness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group’s embeddedness in the broader community</a:t>
            </a:r>
          </a:p>
        </p:txBody>
      </p:sp>
    </p:spTree>
    <p:extLst>
      <p:ext uri="{BB962C8B-B14F-4D97-AF65-F5344CB8AC3E}">
        <p14:creationId xmlns:p14="http://schemas.microsoft.com/office/powerpoint/2010/main" val="6051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Communicative Vibration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E45D42-6A32-6D44-B486-EA3FEFDE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72232"/>
            <a:ext cx="10058400" cy="502599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Social vibration draws conceptually from the study of molecular vibration in materials science</a:t>
            </a:r>
            <a:r>
              <a:rPr lang="en-US" sz="2400" baseline="30000" dirty="0">
                <a:solidFill>
                  <a:schemeClr val="accent1"/>
                </a:solidFill>
              </a:rPr>
              <a:t>7</a:t>
            </a:r>
            <a:r>
              <a:rPr lang="en-US" sz="2400" dirty="0"/>
              <a:t>; i.e., changes in the magnitude of the movement of molecules may be indicative of imminent structural failure of the material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Sudden changes in social relationships, both with whom one communicates and how frequently they exchange messages, may signal a social “phase change” in a group’s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B65A6D-E3F7-1541-97C9-E58A9268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8682" r="13214" b="17601"/>
          <a:stretch>
            <a:fillRect/>
          </a:stretch>
        </p:blipFill>
        <p:spPr bwMode="auto">
          <a:xfrm>
            <a:off x="2368731" y="4124741"/>
            <a:ext cx="3727269" cy="2182420"/>
          </a:xfrm>
          <a:custGeom>
            <a:avLst/>
            <a:gdLst>
              <a:gd name="connsiteX0" fmla="*/ 0 w 8556171"/>
              <a:gd name="connsiteY0" fmla="*/ 0 h 5009877"/>
              <a:gd name="connsiteX1" fmla="*/ 8556171 w 8556171"/>
              <a:gd name="connsiteY1" fmla="*/ 0 h 5009877"/>
              <a:gd name="connsiteX2" fmla="*/ 8556171 w 8556171"/>
              <a:gd name="connsiteY2" fmla="*/ 5009877 h 5009877"/>
              <a:gd name="connsiteX3" fmla="*/ 0 w 8556171"/>
              <a:gd name="connsiteY3" fmla="*/ 5009877 h 500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171" h="5009877">
                <a:moveTo>
                  <a:pt x="0" y="0"/>
                </a:moveTo>
                <a:lnTo>
                  <a:pt x="8556171" y="0"/>
                </a:lnTo>
                <a:lnTo>
                  <a:pt x="8556171" y="5009877"/>
                </a:lnTo>
                <a:lnTo>
                  <a:pt x="0" y="50098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0E493E-4B4A-474A-A8EE-4BC7B173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21745"/>
            <a:ext cx="3301901" cy="218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CA76E1-CCB4-034A-BCBD-C7EE38393453}"/>
              </a:ext>
            </a:extLst>
          </p:cNvPr>
          <p:cNvSpPr txBox="1"/>
          <p:nvPr/>
        </p:nvSpPr>
        <p:spPr>
          <a:xfrm>
            <a:off x="2744858" y="6313562"/>
            <a:ext cx="600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engweb.swan.ac.uk</a:t>
            </a:r>
            <a:r>
              <a:rPr lang="en-US" dirty="0"/>
              <a:t>/~</a:t>
            </a:r>
            <a:r>
              <a:rPr lang="en-US" dirty="0" err="1"/>
              <a:t>adhikaris</a:t>
            </a:r>
            <a:r>
              <a:rPr lang="en-US" dirty="0"/>
              <a:t>/</a:t>
            </a:r>
            <a:r>
              <a:rPr lang="en-US" dirty="0" err="1"/>
              <a:t>multiscale.html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1523CB-A636-9540-9CFE-F6EBB30D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1" y="4571999"/>
            <a:ext cx="2286000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5112A6-17E6-BA4E-9800-1C0C2B6D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1" y="2285999"/>
            <a:ext cx="2286000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16BA92-C0EB-634E-B69C-3D0978455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1" y="-2"/>
            <a:ext cx="2286000" cy="228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Communicative Vibration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7BA77-D201-7344-A828-674870B24C48}"/>
              </a:ext>
            </a:extLst>
          </p:cNvPr>
          <p:cNvSpPr txBox="1"/>
          <p:nvPr/>
        </p:nvSpPr>
        <p:spPr>
          <a:xfrm>
            <a:off x="605298" y="929997"/>
            <a:ext cx="81969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8"/>
            <a:r>
              <a:rPr lang="en-US" sz="2800" b="1" dirty="0">
                <a:latin typeface="Garamond"/>
                <a:cs typeface="Garamond"/>
              </a:rPr>
              <a:t>Three measures of group vibration:</a:t>
            </a:r>
          </a:p>
          <a:p>
            <a:pPr marL="457200" lvl="8" indent="-457200">
              <a:buFont typeface="+mj-lt"/>
              <a:buAutoNum type="arabicPeriod"/>
            </a:pPr>
            <a:endParaRPr lang="en-US" sz="1200" b="1" dirty="0">
              <a:latin typeface="Garamond"/>
              <a:cs typeface="Garamond"/>
            </a:endParaRPr>
          </a:p>
          <a:p>
            <a:pPr marL="292100" lvl="8" indent="-2921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r>
              <a:rPr lang="en-US" sz="2400" b="1" dirty="0">
                <a:latin typeface="Garamond"/>
                <a:cs typeface="Garamond"/>
              </a:rPr>
              <a:t>Average movement of members from day </a:t>
            </a:r>
            <a:r>
              <a:rPr lang="en-US" sz="2400" b="1" i="1" dirty="0">
                <a:latin typeface="Garamond"/>
                <a:cs typeface="Garamond"/>
              </a:rPr>
              <a:t>t</a:t>
            </a:r>
            <a:r>
              <a:rPr lang="en-US" sz="2400" b="1" dirty="0">
                <a:latin typeface="Garamond"/>
                <a:cs typeface="Garamond"/>
              </a:rPr>
              <a:t>-1 to </a:t>
            </a:r>
            <a:r>
              <a:rPr lang="en-US" sz="2400" b="1" i="1" dirty="0">
                <a:latin typeface="Garamond"/>
                <a:cs typeface="Garamond"/>
              </a:rPr>
              <a:t>t</a:t>
            </a:r>
            <a:r>
              <a:rPr lang="en-US" sz="2400" b="1" dirty="0">
                <a:latin typeface="Garamond"/>
                <a:cs typeface="Garamond"/>
              </a:rPr>
              <a:t> (MPP)</a:t>
            </a:r>
          </a:p>
          <a:p>
            <a:pPr marL="292100" lvl="8"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Garamond"/>
                <a:cs typeface="Garamond"/>
              </a:rPr>
              <a:t>Reflects changes in both the frequency and structure of dyadic communication; both among group members and with non-members</a:t>
            </a:r>
          </a:p>
          <a:p>
            <a:pPr marL="457200" lvl="8" indent="-457200">
              <a:buClr>
                <a:schemeClr val="accent6">
                  <a:lumMod val="75000"/>
                </a:schemeClr>
              </a:buClr>
              <a:buFont typeface="+mj-lt"/>
              <a:buAutoNum type="arabicPeriod"/>
            </a:pPr>
            <a:endParaRPr lang="en-US" sz="1000" dirty="0">
              <a:latin typeface="Garamond"/>
              <a:cs typeface="Garamond"/>
            </a:endParaRPr>
          </a:p>
          <a:p>
            <a:pPr marL="292100" lvl="8" indent="-2921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</a:pPr>
            <a:r>
              <a:rPr lang="en-US" sz="2400" b="1" dirty="0">
                <a:latin typeface="Garamond"/>
                <a:cs typeface="Garamond"/>
              </a:rPr>
              <a:t>Average distance between members and the group centroid on day </a:t>
            </a:r>
            <a:r>
              <a:rPr lang="en-US" sz="2400" b="1" i="1" dirty="0">
                <a:latin typeface="Garamond"/>
                <a:cs typeface="Garamond"/>
              </a:rPr>
              <a:t>t</a:t>
            </a:r>
            <a:r>
              <a:rPr lang="en-US" sz="2400" b="1" dirty="0">
                <a:latin typeface="Garamond"/>
                <a:cs typeface="Garamond"/>
              </a:rPr>
              <a:t> (MTC)</a:t>
            </a:r>
          </a:p>
          <a:p>
            <a:pPr marL="292100" lvl="8"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Garamond"/>
                <a:cs typeface="Garamond"/>
              </a:rPr>
              <a:t>Measures changes in members’ participation in within-group communication as well as the structure of communication among group members</a:t>
            </a:r>
          </a:p>
          <a:p>
            <a:pPr marL="457200" lvl="8" indent="-457200">
              <a:buClr>
                <a:schemeClr val="accent6">
                  <a:lumMod val="75000"/>
                </a:schemeClr>
              </a:buClr>
              <a:buFont typeface="+mj-lt"/>
              <a:buAutoNum type="arabicPeriod" startAt="2"/>
            </a:pPr>
            <a:endParaRPr lang="en-US" sz="1000" dirty="0">
              <a:latin typeface="Garamond"/>
              <a:cs typeface="Garamond"/>
            </a:endParaRPr>
          </a:p>
          <a:p>
            <a:pPr marL="292100" lvl="8" indent="-2921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</a:pPr>
            <a:r>
              <a:rPr lang="en-US" sz="2400" b="1" dirty="0">
                <a:latin typeface="Garamond"/>
                <a:cs typeface="Garamond"/>
              </a:rPr>
              <a:t>Movement of the centroid of group members from day </a:t>
            </a:r>
            <a:r>
              <a:rPr lang="en-US" sz="2400" b="1" i="1" dirty="0">
                <a:latin typeface="Garamond"/>
                <a:cs typeface="Garamond"/>
              </a:rPr>
              <a:t>t</a:t>
            </a:r>
            <a:r>
              <a:rPr lang="en-US" sz="2400" b="1" dirty="0">
                <a:latin typeface="Garamond"/>
                <a:cs typeface="Garamond"/>
              </a:rPr>
              <a:t>-1 to </a:t>
            </a:r>
            <a:r>
              <a:rPr lang="en-US" sz="2400" b="1" i="1" dirty="0">
                <a:latin typeface="Garamond"/>
                <a:cs typeface="Garamond"/>
              </a:rPr>
              <a:t>t</a:t>
            </a:r>
            <a:r>
              <a:rPr lang="en-US" sz="2400" b="1" dirty="0">
                <a:latin typeface="Garamond"/>
                <a:cs typeface="Garamond"/>
              </a:rPr>
              <a:t> (CPP)</a:t>
            </a:r>
          </a:p>
          <a:p>
            <a:pPr marL="292100" lvl="8"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Garamond"/>
                <a:cs typeface="Garamond"/>
              </a:rPr>
              <a:t>Indicative of changes to the centrality or embeddedness of the group’s members relative to non-members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AA508-C222-EB4B-9729-80FEDF522F5D}"/>
              </a:ext>
            </a:extLst>
          </p:cNvPr>
          <p:cNvSpPr txBox="1"/>
          <p:nvPr/>
        </p:nvSpPr>
        <p:spPr>
          <a:xfrm>
            <a:off x="8802241" y="896778"/>
            <a:ext cx="3417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A0760-AF41-E34F-B2EE-244D306A6CB2}"/>
              </a:ext>
            </a:extLst>
          </p:cNvPr>
          <p:cNvSpPr txBox="1"/>
          <p:nvPr/>
        </p:nvSpPr>
        <p:spPr>
          <a:xfrm>
            <a:off x="8802241" y="3182778"/>
            <a:ext cx="3417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412E6-4F6F-1C42-9717-763AD2C786CC}"/>
              </a:ext>
            </a:extLst>
          </p:cNvPr>
          <p:cNvSpPr txBox="1"/>
          <p:nvPr/>
        </p:nvSpPr>
        <p:spPr>
          <a:xfrm>
            <a:off x="8802241" y="5468778"/>
            <a:ext cx="3417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Communicative Vibration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E45D42-6A32-6D44-B486-EA3FEFDE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374668"/>
            <a:ext cx="10058400" cy="51235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Game X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b="1" dirty="0"/>
          </a:p>
          <a:p>
            <a:pPr marL="404813" lvl="1" indent="-204788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Massively Multiplayer Online Role Playing Game (MMORPG)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04813" lvl="1" indent="-204788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Players can join explicit groups, “guilds”, to coordinate in-game resources, </a:t>
            </a:r>
            <a:r>
              <a:rPr lang="en-US" sz="2400" dirty="0" err="1"/>
              <a:t>PvP</a:t>
            </a:r>
            <a:r>
              <a:rPr lang="en-US" sz="2400" dirty="0"/>
              <a:t> and </a:t>
            </a:r>
            <a:r>
              <a:rPr lang="en-US" sz="2400" dirty="0" err="1"/>
              <a:t>PvE</a:t>
            </a:r>
            <a:r>
              <a:rPr lang="en-US" sz="2400" dirty="0"/>
              <a:t> combat, and other social interactions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04813" lvl="1" indent="-204788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Players can communicate with one another through (among other ways) a direct messaging system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2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Messages can be sent to both co-members and non-members of a player’s guild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04813" lvl="1" indent="-233363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2 years of daily, directed communication to construct 730 weighted networks; used all players with some activity (</a:t>
            </a:r>
            <a:r>
              <a:rPr lang="en-US" sz="2400" i="1" dirty="0"/>
              <a:t>n</a:t>
            </a:r>
            <a:r>
              <a:rPr lang="en-US" sz="2400" dirty="0"/>
              <a:t> = 18,806) across all networks, excluding those who both never join a guild and never send or receive a message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Network Construction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b="1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Communication networks were directed and weighted by number of messages</a:t>
            </a:r>
          </a:p>
          <a:p>
            <a:pPr marL="201159" lvl="1" indent="0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None/>
            </a:pPr>
            <a:endParaRPr lang="en-US" sz="1300" dirty="0"/>
          </a:p>
          <a:p>
            <a:pPr marL="458788" lvl="1" indent="-258763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Graphs use a combination of a ring layout for isolates (positions randomly assigned) and the Fruchterman-Reingold</a:t>
            </a:r>
            <a:r>
              <a:rPr lang="en-US" sz="2400" baseline="30000" dirty="0">
                <a:solidFill>
                  <a:schemeClr val="accent1"/>
                </a:solidFill>
              </a:rPr>
              <a:t>8</a:t>
            </a:r>
            <a:r>
              <a:rPr lang="en-US" sz="2400" dirty="0"/>
              <a:t> layout for non-isolates (position at </a:t>
            </a:r>
            <a:r>
              <a:rPr lang="en-US" sz="2400" i="1" dirty="0"/>
              <a:t>t</a:t>
            </a:r>
            <a:r>
              <a:rPr lang="en-US" sz="2400" dirty="0"/>
              <a:t>-1 as priors)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Communicative Vibration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E45D42-6A32-6D44-B486-EA3FEFDE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72232"/>
            <a:ext cx="10058400" cy="502599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Guild Vibration</a:t>
            </a:r>
            <a:endParaRPr lang="en-US" sz="2400" b="1" dirty="0">
              <a:solidFill>
                <a:srgbClr val="E7E6E6">
                  <a:lumMod val="25000"/>
                </a:srgb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rgbClr val="E7E6E6">
                  <a:lumMod val="25000"/>
                </a:srgb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</a:rPr>
              <a:t>MPP, MTC, and CPP were all standardized within guilds (</a:t>
            </a:r>
            <a:r>
              <a:rPr lang="en-US" sz="2400" i="1" dirty="0">
                <a:solidFill>
                  <a:srgbClr val="E7E6E6">
                    <a:lumMod val="25000"/>
                  </a:srgbClr>
                </a:solidFill>
              </a:rPr>
              <a:t>n</a:t>
            </a:r>
            <a:r>
              <a:rPr lang="en-US" sz="2400" dirty="0">
                <a:solidFill>
                  <a:srgbClr val="E7E6E6">
                    <a:lumMod val="25000"/>
                  </a:srgbClr>
                </a:solidFill>
              </a:rPr>
              <a:t> = 365)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Guild Lifecycle - Stability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200" b="1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 </a:t>
            </a:r>
            <a:r>
              <a:rPr lang="en-US" sz="2400" b="1" dirty="0"/>
              <a:t>Guild birth</a:t>
            </a:r>
            <a:r>
              <a:rPr lang="en-US" sz="2400" dirty="0"/>
              <a:t> – time at which the guild gains its first member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 </a:t>
            </a:r>
            <a:r>
              <a:rPr lang="en-US" sz="2400" b="1" dirty="0"/>
              <a:t>Guild death </a:t>
            </a:r>
            <a:r>
              <a:rPr lang="en-US" sz="2400" dirty="0"/>
              <a:t>– time at which the guild loses its last member (</a:t>
            </a:r>
            <a:r>
              <a:rPr lang="en-US" sz="2400" i="1" dirty="0"/>
              <a:t>n</a:t>
            </a:r>
            <a:r>
              <a:rPr lang="en-US" sz="2400" dirty="0"/>
              <a:t> = 166)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 </a:t>
            </a:r>
            <a:r>
              <a:rPr lang="en-US" sz="2400" b="1" dirty="0"/>
              <a:t>Growth event </a:t>
            </a:r>
            <a:r>
              <a:rPr lang="en-US" sz="2400" dirty="0"/>
              <a:t>– period of extraordinary increase in guild membership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  </a:t>
            </a:r>
            <a:r>
              <a:rPr lang="en-US" sz="2400" b="1" dirty="0"/>
              <a:t>Loss event </a:t>
            </a:r>
            <a:r>
              <a:rPr lang="en-US" sz="2400" dirty="0"/>
              <a:t>– period of extraordinary decrease in guild membership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520700" lvl="1" indent="-320675"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Merge event </a:t>
            </a:r>
            <a:r>
              <a:rPr lang="en-US" sz="2400" dirty="0"/>
              <a:t>– period in which an extraordinary amount of members of one existing guild leave to join another existing guild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70052-63C7-7648-A38C-AD83BE09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65760"/>
            <a:ext cx="1154176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CF63E-F9DB-CC4D-96FD-16737A6EE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365760"/>
            <a:ext cx="1154176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8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Sandia Theme (Dark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4564</TotalTime>
  <Words>2000</Words>
  <Application>Microsoft Macintosh PowerPoint</Application>
  <PresentationFormat>Widescreen</PresentationFormat>
  <Paragraphs>285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Garamond</vt:lpstr>
      <vt:lpstr>Gill Sans MT</vt:lpstr>
      <vt:lpstr>Trebuchet MS</vt:lpstr>
      <vt:lpstr>Sandia Theme (White Background)</vt:lpstr>
      <vt:lpstr>Sandia Theme (Dark Background)</vt:lpstr>
      <vt:lpstr>Communicative Vibration: A Graph-Theoretic Approach to Group Stability in an Online Social Network</vt:lpstr>
      <vt:lpstr>Communicative Vibration</vt:lpstr>
      <vt:lpstr>Communicative Vibration</vt:lpstr>
      <vt:lpstr>Communicative Vibration</vt:lpstr>
      <vt:lpstr>Communicative Vibration</vt:lpstr>
      <vt:lpstr>Communicative Vibration</vt:lpstr>
      <vt:lpstr>Communicative Vibration</vt:lpstr>
      <vt:lpstr>PowerPoint Presentation</vt:lpstr>
      <vt:lpstr>PowerPoint Presentation</vt:lpstr>
      <vt:lpstr>Communicative Vibration</vt:lpstr>
      <vt:lpstr>Communicative Vibration</vt:lpstr>
      <vt:lpstr>Communicative Vibration</vt:lpstr>
      <vt:lpstr>References</vt:lpstr>
      <vt:lpstr>Communicative Vibration</vt:lpstr>
      <vt:lpstr>PowerPoint Presentation</vt:lpstr>
      <vt:lpstr>PowerPoint Presentation</vt:lpstr>
      <vt:lpstr>PowerPoint Presentation</vt:lpstr>
      <vt:lpstr>PowerPoint Presentation</vt:lpstr>
      <vt:lpstr>Communicative Vibration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Sweitzer, Matthew</cp:lastModifiedBy>
  <cp:revision>99</cp:revision>
  <dcterms:created xsi:type="dcterms:W3CDTF">2017-10-14T01:15:26Z</dcterms:created>
  <dcterms:modified xsi:type="dcterms:W3CDTF">2020-07-26T15:57:49Z</dcterms:modified>
</cp:coreProperties>
</file>